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4" r:id="rId15"/>
    <p:sldId id="267" r:id="rId16"/>
    <p:sldId id="268" r:id="rId17"/>
    <p:sldId id="269" r:id="rId18"/>
    <p:sldId id="281" r:id="rId19"/>
    <p:sldId id="282" r:id="rId20"/>
    <p:sldId id="270" r:id="rId21"/>
    <p:sldId id="283" r:id="rId22"/>
    <p:sldId id="284" r:id="rId23"/>
    <p:sldId id="285" r:id="rId24"/>
    <p:sldId id="286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1B269-A7DA-42FF-9E3F-A69AD2462550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94A89-56D5-4452-B1A6-F0A9FEFD82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4A89-56D5-4452-B1A6-F0A9FEFD82B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4A89-56D5-4452-B1A6-F0A9FEFD82B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412776"/>
            <a:ext cx="6172200" cy="16561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Внеклассная работа на уроках иностранного языка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английского языка Малянчук Я.О.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« Гимназия №4»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Смоленск 2016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иды </a:t>
            </a:r>
            <a:r>
              <a:rPr lang="ru-RU" b="1" dirty="0" smtClean="0">
                <a:solidFill>
                  <a:schemeClr val="tx1"/>
                </a:solidFill>
              </a:rPr>
              <a:t>внеурочной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познавательная деятельность;</a:t>
            </a:r>
          </a:p>
          <a:p>
            <a:pPr lvl="0"/>
            <a:r>
              <a:rPr lang="ru-RU" dirty="0" smtClean="0"/>
              <a:t>игровая деятельность;</a:t>
            </a:r>
          </a:p>
          <a:p>
            <a:pPr lvl="0"/>
            <a:r>
              <a:rPr lang="ru-RU" dirty="0" smtClean="0"/>
              <a:t>проблемно-ценностное общение;</a:t>
            </a:r>
          </a:p>
          <a:p>
            <a:pPr lvl="0"/>
            <a:r>
              <a:rPr lang="ru-RU" dirty="0" err="1" smtClean="0"/>
              <a:t>досугово-развлекательная</a:t>
            </a:r>
            <a:r>
              <a:rPr lang="ru-RU" dirty="0" smtClean="0"/>
              <a:t> деятельность;</a:t>
            </a:r>
          </a:p>
          <a:p>
            <a:pPr lvl="0"/>
            <a:r>
              <a:rPr lang="ru-RU" dirty="0" smtClean="0"/>
              <a:t>художественное творчество;</a:t>
            </a:r>
          </a:p>
          <a:p>
            <a:pPr lvl="0"/>
            <a:r>
              <a:rPr lang="ru-RU" dirty="0" smtClean="0"/>
              <a:t>социальное творчество (социально-преобразовательная деятельность);</a:t>
            </a:r>
          </a:p>
          <a:p>
            <a:pPr lvl="0"/>
            <a:r>
              <a:rPr lang="ru-RU" dirty="0" smtClean="0"/>
              <a:t>трудовая (производственная) деятельность;</a:t>
            </a:r>
          </a:p>
          <a:p>
            <a:pPr lvl="0"/>
            <a:r>
              <a:rPr lang="ru-RU" dirty="0" smtClean="0"/>
              <a:t>спортивно-оздоровительная деятельность;</a:t>
            </a:r>
          </a:p>
          <a:p>
            <a:pPr lvl="0"/>
            <a:r>
              <a:rPr lang="ru-RU" dirty="0" smtClean="0"/>
              <a:t>туристско-краеведческая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67600" cy="42484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Преподаватель должен грамотно направлять </a:t>
            </a:r>
            <a:r>
              <a:rPr lang="ru-RU" sz="3600" dirty="0" smtClean="0">
                <a:solidFill>
                  <a:schemeClr val="tx1"/>
                </a:solidFill>
              </a:rPr>
              <a:t>деятельность учащихся, чтобы ученик становился активным участником учебного процесса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активные методы обучения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использование игр и игровых ситуаций,  </a:t>
            </a:r>
            <a:endParaRPr lang="ru-RU" sz="3200" dirty="0" smtClean="0"/>
          </a:p>
          <a:p>
            <a:r>
              <a:rPr lang="ru-RU" sz="3200" dirty="0" smtClean="0"/>
              <a:t>проблемные </a:t>
            </a:r>
            <a:r>
              <a:rPr lang="ru-RU" sz="3200" dirty="0" smtClean="0"/>
              <a:t>ситуации 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проектный метод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использование </a:t>
            </a:r>
            <a:r>
              <a:rPr lang="ru-RU" sz="3200" dirty="0" smtClean="0"/>
              <a:t>ИКТ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ЭТАПЫ ПЛАНИРОВАНИЯ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Сбор информации</a:t>
            </a:r>
          </a:p>
          <a:p>
            <a:pPr lvl="0"/>
            <a:r>
              <a:rPr lang="ru-RU" dirty="0" smtClean="0"/>
              <a:t>Оценка ситуации с возможными рисками</a:t>
            </a:r>
          </a:p>
          <a:p>
            <a:pPr lvl="0"/>
            <a:r>
              <a:rPr lang="ru-RU" dirty="0" smtClean="0"/>
              <a:t>Поиск решений и вариантов</a:t>
            </a:r>
          </a:p>
          <a:p>
            <a:pPr lvl="0"/>
            <a:r>
              <a:rPr lang="ru-RU" dirty="0" smtClean="0"/>
              <a:t>Утверждение управленческого решения, понятного всем</a:t>
            </a:r>
          </a:p>
          <a:p>
            <a:pPr lvl="0"/>
            <a:r>
              <a:rPr lang="ru-RU" dirty="0" smtClean="0"/>
              <a:t>Выдача задания для каждого исполнителя</a:t>
            </a:r>
          </a:p>
          <a:p>
            <a:pPr lvl="0"/>
            <a:r>
              <a:rPr lang="ru-RU" dirty="0" smtClean="0"/>
              <a:t>Реализация решения</a:t>
            </a:r>
          </a:p>
          <a:p>
            <a:pPr lvl="0"/>
            <a:r>
              <a:rPr lang="ru-RU" dirty="0" smtClean="0"/>
              <a:t>Контроль и коррекция</a:t>
            </a:r>
          </a:p>
          <a:p>
            <a:pPr lvl="0"/>
            <a:r>
              <a:rPr lang="ru-RU" dirty="0" smtClean="0"/>
              <a:t>Итоги и выводы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Материал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должен быть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</a:t>
            </a:r>
            <a:endParaRPr lang="en-US" sz="3200" dirty="0" smtClean="0"/>
          </a:p>
          <a:p>
            <a:r>
              <a:rPr lang="ru-RU" sz="2800" dirty="0" smtClean="0"/>
              <a:t>интересным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r>
              <a:rPr lang="ru-RU" sz="2800" dirty="0" smtClean="0"/>
              <a:t>познавательным</a:t>
            </a:r>
            <a:endParaRPr lang="en-US" sz="2800" dirty="0" smtClean="0"/>
          </a:p>
          <a:p>
            <a:r>
              <a:rPr lang="ru-RU" sz="2800" dirty="0" smtClean="0"/>
              <a:t>развивающим</a:t>
            </a:r>
            <a:endParaRPr lang="en-US" sz="2800" dirty="0" smtClean="0"/>
          </a:p>
          <a:p>
            <a:r>
              <a:rPr lang="ru-RU" sz="2800" dirty="0" smtClean="0"/>
              <a:t>учитывать индивидуальность</a:t>
            </a:r>
            <a:endParaRPr lang="en-US" sz="2800" dirty="0" smtClean="0"/>
          </a:p>
          <a:p>
            <a:r>
              <a:rPr lang="ru-RU" sz="2800" dirty="0" smtClean="0"/>
              <a:t>учитывать </a:t>
            </a:r>
            <a:r>
              <a:rPr lang="ru-RU" sz="2800" dirty="0" smtClean="0"/>
              <a:t>склонности </a:t>
            </a:r>
            <a:endParaRPr lang="en-US" sz="2800" dirty="0" smtClean="0"/>
          </a:p>
          <a:p>
            <a:r>
              <a:rPr lang="ru-RU" sz="2800" dirty="0" smtClean="0"/>
              <a:t>уровень </a:t>
            </a:r>
            <a:r>
              <a:rPr lang="ru-RU" sz="2800" dirty="0" smtClean="0"/>
              <a:t>подготовки учащихся по языку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Halloween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00_35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8136903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Christmas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12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0200"/>
            <a:ext cx="871296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Contests &amp; Songs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fwNpE4qiav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7398" y="1600200"/>
            <a:ext cx="650720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en-US" dirty="0" smtClean="0">
                <a:solidFill>
                  <a:schemeClr val="tx1"/>
                </a:solidFill>
              </a:rPr>
              <a:t>My </a:t>
            </a:r>
            <a:r>
              <a:rPr lang="en-US" dirty="0" err="1" smtClean="0">
                <a:solidFill>
                  <a:schemeClr val="tx1"/>
                </a:solidFill>
              </a:rPr>
              <a:t>favourite</a:t>
            </a:r>
            <a:r>
              <a:rPr lang="en-US" dirty="0" smtClean="0">
                <a:solidFill>
                  <a:schemeClr val="tx1"/>
                </a:solidFill>
              </a:rPr>
              <a:t> language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etImageCA6NU9G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052736"/>
            <a:ext cx="5520978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 &amp; contests</a:t>
            </a:r>
            <a:endParaRPr lang="ru-RU" dirty="0"/>
          </a:p>
        </p:txBody>
      </p:sp>
      <p:pic>
        <p:nvPicPr>
          <p:cNvPr id="4" name="Содержимое 3" descr="IMG_13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490" y="1600200"/>
            <a:ext cx="7387926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dirty="0" smtClean="0"/>
              <a:t>«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Tell me and I forget,</a:t>
            </a:r>
          </a:p>
          <a:p>
            <a:pPr algn="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Teach me and I may remember.</a:t>
            </a:r>
          </a:p>
          <a:p>
            <a:pPr algn="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Involve me and I learn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B.Franklin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en-US" sz="3200" dirty="0" err="1" smtClean="0">
                <a:solidFill>
                  <a:schemeClr val="tx1"/>
                </a:solidFill>
              </a:rPr>
              <a:t>Burlesk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16ARgzkTe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640960" cy="5781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Выступление в СГУ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Jn-fq5KEM_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Встречаем делегацию г.Минск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uJiwcupI26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7398" y="1600200"/>
            <a:ext cx="650720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Неделя иностранных языков</a:t>
            </a:r>
            <a:endParaRPr lang="ru-RU" b="1" dirty="0"/>
          </a:p>
        </p:txBody>
      </p:sp>
      <p:pic>
        <p:nvPicPr>
          <p:cNvPr id="4" name="Содержимое 3" descr="VQvAundeuP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7398" y="1600200"/>
            <a:ext cx="650720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Our projects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UWzROfgJC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7398" y="1600200"/>
            <a:ext cx="650720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8103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Songs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BMPpgeA_w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101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pupils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YAAJF9zUn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7398" y="1600200"/>
            <a:ext cx="650720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82354"/>
          </a:xfrm>
        </p:spPr>
        <p:txBody>
          <a:bodyPr>
            <a:normAutofit/>
          </a:bodyPr>
          <a:lstStyle/>
          <a:p>
            <a:r>
              <a:rPr lang="ru-RU" dirty="0" smtClean="0"/>
              <a:t>«Современный </a:t>
            </a:r>
            <a:r>
              <a:rPr lang="ru-RU" dirty="0" err="1" smtClean="0"/>
              <a:t>учительдает</a:t>
            </a:r>
            <a:r>
              <a:rPr lang="ru-RU" dirty="0" smtClean="0"/>
              <a:t> лишь направление, а дорогу ученики  себе сами прокладывают»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Внеклассная работа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Внеклассная работа </a:t>
            </a:r>
            <a:r>
              <a:rPr lang="ru-RU" dirty="0" smtClean="0"/>
              <a:t>- организация педагогом разных видов деятельности воспитанников во внеурочное время, обеспечивающих необходимые условия для социализации личности ребенка</a:t>
            </a:r>
          </a:p>
          <a:p>
            <a:r>
              <a:rPr lang="ru-RU" b="1" dirty="0" smtClean="0"/>
              <a:t>Английский </a:t>
            </a:r>
            <a:r>
              <a:rPr lang="ru-RU" b="1" dirty="0" smtClean="0"/>
              <a:t>язык  </a:t>
            </a:r>
            <a:r>
              <a:rPr lang="ru-RU" dirty="0" smtClean="0"/>
              <a:t>является средством воспитания в школьниках чувства понимания культуры других народов, говорящих на этом языке.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Внеклассная работа </a:t>
            </a:r>
            <a:r>
              <a:rPr lang="ru-RU" sz="3600" b="1" dirty="0" smtClean="0">
                <a:solidFill>
                  <a:schemeClr val="tx1"/>
                </a:solidFill>
              </a:rPr>
              <a:t>вносит огромный вклад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ru-RU" sz="3200" dirty="0" smtClean="0"/>
              <a:t>способствует </a:t>
            </a:r>
            <a:r>
              <a:rPr lang="ru-RU" sz="3200" dirty="0" smtClean="0"/>
              <a:t>сближению учителя и </a:t>
            </a:r>
            <a:r>
              <a:rPr lang="ru-RU" sz="3200" dirty="0" smtClean="0"/>
              <a:t>учеников</a:t>
            </a:r>
          </a:p>
          <a:p>
            <a:r>
              <a:rPr lang="ru-RU" sz="3200" dirty="0" smtClean="0"/>
              <a:t>углубляет знания  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расширяет </a:t>
            </a:r>
            <a:r>
              <a:rPr lang="ru-RU" sz="3200" dirty="0" smtClean="0"/>
              <a:t>кругозор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развивает интерес к </a:t>
            </a:r>
            <a:r>
              <a:rPr lang="ru-RU" sz="3200" dirty="0" smtClean="0"/>
              <a:t>изучению </a:t>
            </a:r>
            <a:r>
              <a:rPr lang="ru-RU" sz="3200" dirty="0" smtClean="0"/>
              <a:t>языка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Основными организационными принципами внеклассной рабо</a:t>
            </a:r>
            <a:r>
              <a:rPr lang="ru-RU" b="1" dirty="0" smtClean="0"/>
              <a:t>ты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принципы добровольности и массовости,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принцип </a:t>
            </a:r>
            <a:r>
              <a:rPr lang="ru-RU" sz="2800" dirty="0" smtClean="0"/>
              <a:t>учета и развития индивидуальных особенностей и интересов учеников,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принцип </a:t>
            </a:r>
            <a:r>
              <a:rPr lang="ru-RU" sz="2800" dirty="0" smtClean="0"/>
              <a:t>связи внеклассной работы с уроками.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Принцип добровольности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ученики </a:t>
            </a:r>
            <a:r>
              <a:rPr lang="ru-RU" sz="2800" dirty="0" smtClean="0"/>
              <a:t>включаются в внеклассную работу по собственному желанию. </a:t>
            </a:r>
            <a:endParaRPr lang="ru-RU" sz="2800" dirty="0" smtClean="0"/>
          </a:p>
          <a:p>
            <a:r>
              <a:rPr lang="ru-RU" sz="2800" dirty="0" smtClean="0"/>
              <a:t>ученик</a:t>
            </a:r>
            <a:r>
              <a:rPr lang="ru-RU" sz="2800" dirty="0" smtClean="0"/>
              <a:t>, </a:t>
            </a:r>
            <a:r>
              <a:rPr lang="ru-RU" sz="2800" dirty="0" smtClean="0"/>
              <a:t>сам определяет </a:t>
            </a:r>
            <a:r>
              <a:rPr lang="ru-RU" sz="2800" dirty="0" smtClean="0"/>
              <a:t>свое участие в том или другом виде внеклассной </a:t>
            </a:r>
            <a:r>
              <a:rPr lang="ru-RU" sz="2800" dirty="0" smtClean="0"/>
              <a:t>деятельности</a:t>
            </a:r>
          </a:p>
          <a:p>
            <a:r>
              <a:rPr lang="ru-RU" sz="2800" dirty="0" smtClean="0"/>
              <a:t>берет </a:t>
            </a:r>
            <a:r>
              <a:rPr lang="ru-RU" sz="2800" dirty="0" smtClean="0"/>
              <a:t>на себя добровольное обязательство продолжать изучение </a:t>
            </a:r>
            <a:r>
              <a:rPr lang="ru-RU" sz="2800" dirty="0" smtClean="0"/>
              <a:t>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Принцип массовости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200" dirty="0" smtClean="0"/>
              <a:t>предусматривает активное участие в внеклассных мероприятиях наибольшего количества учеников с разным уровнем владения иностранным языком.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85248" cy="223224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Принцип учета и развития индивидуальных особенностей и интересов учеников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7467600" cy="3621016"/>
          </a:xfrm>
        </p:spPr>
        <p:txBody>
          <a:bodyPr/>
          <a:lstStyle/>
          <a:p>
            <a:pPr lvl="0"/>
            <a:r>
              <a:rPr lang="ru-RU" sz="3200" dirty="0" smtClean="0"/>
              <a:t>учет в </a:t>
            </a:r>
            <a:r>
              <a:rPr lang="ru-RU" sz="3200" dirty="0" smtClean="0"/>
              <a:t> </a:t>
            </a:r>
            <a:r>
              <a:rPr lang="ru-RU" sz="3200" dirty="0" smtClean="0"/>
              <a:t>деятельности учеников их </a:t>
            </a:r>
            <a:endParaRPr lang="ru-RU" sz="3200" dirty="0" smtClean="0"/>
          </a:p>
          <a:p>
            <a:pPr lvl="0">
              <a:buNone/>
            </a:pPr>
            <a:r>
              <a:rPr lang="ru-RU" sz="3200" dirty="0" smtClean="0"/>
              <a:t>собственного </a:t>
            </a:r>
            <a:r>
              <a:rPr lang="ru-RU" sz="3200" dirty="0" smtClean="0"/>
              <a:t>опыта, интересов, желаний, наклонностей, мировоззрения, эмоционально-чувственной сферы и статуса личности в к</a:t>
            </a:r>
            <a:r>
              <a:rPr lang="ru-RU" sz="2800" dirty="0" smtClean="0"/>
              <a:t>оллективе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Принцип связи внеклассной работы с уроками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обеспечивает </a:t>
            </a:r>
            <a:r>
              <a:rPr lang="ru-RU" sz="3200" dirty="0" smtClean="0"/>
              <a:t>единство практических, развивающих и воспитательных целей внеклассных занятий и уроков. </a:t>
            </a:r>
            <a:endParaRPr lang="ru-RU" sz="3200" dirty="0" smtClean="0"/>
          </a:p>
          <a:p>
            <a:pPr lvl="0"/>
            <a:r>
              <a:rPr lang="ru-RU" sz="3200" dirty="0" smtClean="0"/>
              <a:t>предусматривает </a:t>
            </a:r>
            <a:r>
              <a:rPr lang="ru-RU" sz="3200" dirty="0" smtClean="0"/>
              <a:t>связь учебных </a:t>
            </a:r>
            <a:r>
              <a:rPr lang="ru-RU" sz="3200" dirty="0" smtClean="0"/>
              <a:t>материалов с </a:t>
            </a:r>
            <a:r>
              <a:rPr lang="ru-RU" sz="3200" dirty="0" smtClean="0"/>
              <a:t>материалом действующих учебно-методических комплексов по ИЯ.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391</Words>
  <Application>Microsoft Office PowerPoint</Application>
  <PresentationFormat>Экран (4:3)</PresentationFormat>
  <Paragraphs>83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Внеклассная работа на уроках иностранного языка</vt:lpstr>
      <vt:lpstr>Слайд 2</vt:lpstr>
      <vt:lpstr>Внеклассная работа</vt:lpstr>
      <vt:lpstr>Внеклассная работа вносит огромный вклад </vt:lpstr>
      <vt:lpstr>Основными организационными принципами внеклассной работы </vt:lpstr>
      <vt:lpstr>Принцип добровольности</vt:lpstr>
      <vt:lpstr>Принцип массовости</vt:lpstr>
      <vt:lpstr>   Принцип учета и развития индивидуальных особенностей и интересов учеников</vt:lpstr>
      <vt:lpstr>Принцип связи внеклассной работы с уроками</vt:lpstr>
      <vt:lpstr>Виды внеурочной деятельности</vt:lpstr>
      <vt:lpstr>Преподаватель должен грамотно направлять деятельность учащихся, чтобы ученик становился активным участником учебного процесса</vt:lpstr>
      <vt:lpstr>активные методы обучения</vt:lpstr>
      <vt:lpstr>ЭТАПЫ ПЛАНИРОВАНИЯ </vt:lpstr>
      <vt:lpstr>Материал должен быть</vt:lpstr>
      <vt:lpstr>Halloween</vt:lpstr>
      <vt:lpstr>Christmas</vt:lpstr>
      <vt:lpstr>Contests &amp; Songs</vt:lpstr>
      <vt:lpstr>«My favourite language»</vt:lpstr>
      <vt:lpstr>Songs &amp; contests</vt:lpstr>
      <vt:lpstr>«Burlesk»</vt:lpstr>
      <vt:lpstr>Выступление в СГУ</vt:lpstr>
      <vt:lpstr>Встречаем делегацию г.Минск</vt:lpstr>
      <vt:lpstr>Неделя иностранных языков</vt:lpstr>
      <vt:lpstr>Our projects</vt:lpstr>
      <vt:lpstr>Songs</vt:lpstr>
      <vt:lpstr>My pupils</vt:lpstr>
      <vt:lpstr>«Современный учительдает лишь направление, а дорогу ученики  себе сами прокладывают»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SML</dc:creator>
  <cp:lastModifiedBy>Эльдорадо</cp:lastModifiedBy>
  <cp:revision>17</cp:revision>
  <dcterms:created xsi:type="dcterms:W3CDTF">2016-08-09T17:39:45Z</dcterms:created>
  <dcterms:modified xsi:type="dcterms:W3CDTF">2016-08-09T19:12:56Z</dcterms:modified>
</cp:coreProperties>
</file>